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358" r:id="rId3"/>
    <p:sldId id="294" r:id="rId4"/>
    <p:sldId id="295" r:id="rId5"/>
    <p:sldId id="296" r:id="rId6"/>
    <p:sldId id="318" r:id="rId7"/>
    <p:sldId id="319" r:id="rId8"/>
    <p:sldId id="313" r:id="rId9"/>
    <p:sldId id="314" r:id="rId10"/>
    <p:sldId id="315" r:id="rId11"/>
    <p:sldId id="316" r:id="rId12"/>
    <p:sldId id="317" r:id="rId13"/>
    <p:sldId id="320" r:id="rId14"/>
    <p:sldId id="303" r:id="rId15"/>
    <p:sldId id="321" r:id="rId16"/>
    <p:sldId id="305" r:id="rId17"/>
    <p:sldId id="328" r:id="rId18"/>
    <p:sldId id="329" r:id="rId19"/>
    <p:sldId id="330" r:id="rId20"/>
    <p:sldId id="281" r:id="rId21"/>
    <p:sldId id="258" r:id="rId22"/>
    <p:sldId id="259" r:id="rId23"/>
    <p:sldId id="260" r:id="rId24"/>
    <p:sldId id="261" r:id="rId25"/>
    <p:sldId id="262" r:id="rId26"/>
    <p:sldId id="349" r:id="rId27"/>
    <p:sldId id="350" r:id="rId28"/>
    <p:sldId id="263" r:id="rId29"/>
    <p:sldId id="264" r:id="rId30"/>
    <p:sldId id="266" r:id="rId31"/>
    <p:sldId id="267" r:id="rId32"/>
    <p:sldId id="353" r:id="rId33"/>
    <p:sldId id="351" r:id="rId34"/>
    <p:sldId id="352" r:id="rId35"/>
    <p:sldId id="338" r:id="rId36"/>
    <p:sldId id="339" r:id="rId37"/>
    <p:sldId id="340" r:id="rId38"/>
    <p:sldId id="341" r:id="rId39"/>
    <p:sldId id="342" r:id="rId40"/>
    <p:sldId id="354" r:id="rId41"/>
    <p:sldId id="343" r:id="rId42"/>
    <p:sldId id="355" r:id="rId43"/>
    <p:sldId id="356" r:id="rId44"/>
    <p:sldId id="344" r:id="rId45"/>
    <p:sldId id="345" r:id="rId46"/>
    <p:sldId id="357" r:id="rId47"/>
    <p:sldId id="346" r:id="rId48"/>
    <p:sldId id="347" r:id="rId49"/>
    <p:sldId id="348" r:id="rId50"/>
    <p:sldId id="359" r:id="rId51"/>
    <p:sldId id="360" r:id="rId52"/>
    <p:sldId id="368" r:id="rId53"/>
    <p:sldId id="361" r:id="rId54"/>
    <p:sldId id="362" r:id="rId55"/>
    <p:sldId id="268" r:id="rId56"/>
    <p:sldId id="363" r:id="rId57"/>
    <p:sldId id="265" r:id="rId58"/>
    <p:sldId id="364" r:id="rId59"/>
    <p:sldId id="365" r:id="rId60"/>
    <p:sldId id="367" r:id="rId61"/>
    <p:sldId id="369" r:id="rId62"/>
    <p:sldId id="370" r:id="rId63"/>
    <p:sldId id="371" r:id="rId64"/>
    <p:sldId id="366" r:id="rId65"/>
    <p:sldId id="32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1100"/>
    <a:srgbClr val="002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/>
    <p:restoredTop sz="96633"/>
  </p:normalViewPr>
  <p:slideViewPr>
    <p:cSldViewPr snapToGrid="0" snapToObjects="1">
      <p:cViewPr varScale="1">
        <p:scale>
          <a:sx n="134" d="100"/>
          <a:sy n="134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85CA0-B9F5-CF41-B28D-4D6E118B126D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2B4E0-F121-8C41-89F9-7A506DEC4B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2B4E0-F121-8C41-89F9-7A506DEC4B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9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2B4E0-F121-8C41-89F9-7A506DEC4B2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89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2B4E0-F121-8C41-89F9-7A506DEC4B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36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C973A-4459-0C46-A245-FE7FAE01C692}" type="datetimeFigureOut">
              <a:rPr lang="en-US" smtClean="0"/>
              <a:t>6/10/19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1C86A6-5DA8-9B4A-B1E2-36BEAC4B8F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orepo.neonscience.org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hyperlink" Target="https://doi.org/10.1093/database/bax100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hyperlink" Target="https://doi.org/10.1093/database/bax10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hyperlink" Target="https://doi.org/10.1093/database/bax100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hyperlink" Target="https://doi.org/10.1093/database/bax10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3" Type="http://schemas.openxmlformats.org/officeDocument/2006/relationships/hyperlink" Target="https://en.wikipedia.org/wiki/FAIR_data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i.org/10.1177/135050840072002" TargetMode="External"/><Relationship Id="rId3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i.org/10.1177/135050840072002" TargetMode="External"/><Relationship Id="rId3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i.org/10.3897/rio.2.e10610" TargetMode="External"/><Relationship Id="rId3" Type="http://schemas.openxmlformats.org/officeDocument/2006/relationships/image" Target="../media/image3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herbarium.unc.edu/flora.htm)" TargetMode="External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i.org/10.3897/rio.2.e10610" TargetMode="External"/><Relationship Id="rId3" Type="http://schemas.openxmlformats.org/officeDocument/2006/relationships/image" Target="../media/image3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i.org/10.3897/rio.2.e10610" TargetMode="External"/><Relationship Id="rId3" Type="http://schemas.openxmlformats.org/officeDocument/2006/relationships/image" Target="../media/image36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Relationship Id="rId3" Type="http://schemas.openxmlformats.org/officeDocument/2006/relationships/hyperlink" Target="http://alaskaflora.org/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naturalist.org/taxon_framework_relationships" TargetMode="External"/><Relationship Id="rId3" Type="http://schemas.openxmlformats.org/officeDocument/2006/relationships/image" Target="../media/image40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inaturalist.org/taxon_framework_relationships" TargetMode="External"/><Relationship Id="rId3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orepo.neonscience.org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i.org/10.1371/journal.pcbi.1006493" TargetMode="External"/><Relationship Id="rId3" Type="http://schemas.openxmlformats.org/officeDocument/2006/relationships/image" Target="../media/image42.t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i.org/10.1371/journal.pcbi.1006493" TargetMode="External"/><Relationship Id="rId3" Type="http://schemas.openxmlformats.org/officeDocument/2006/relationships/image" Target="../media/image43.t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doi.org/10.1093/sysbio/syw023" TargetMode="External"/><Relationship Id="rId3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74639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Baskerville" charset="0"/>
                <a:ea typeface="Baskerville" charset="0"/>
                <a:cs typeface="Baskerville" charset="0"/>
              </a:rPr>
              <a:t>De-centralized but global:</a:t>
            </a:r>
          </a:p>
          <a:p>
            <a:pPr algn="ctr"/>
            <a:endParaRPr lang="en-US" sz="8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US" sz="4800" dirty="0" smtClean="0">
                <a:latin typeface="Baskerville" charset="0"/>
                <a:ea typeface="Baskerville" charset="0"/>
                <a:cs typeface="Baskerville" charset="0"/>
              </a:rPr>
              <a:t>Redesigning biodiversity data aggregation</a:t>
            </a:r>
          </a:p>
          <a:p>
            <a:pPr algn="ctr"/>
            <a:endParaRPr lang="en-US" sz="8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US" sz="4800" dirty="0" smtClean="0">
                <a:latin typeface="Baskerville" charset="0"/>
                <a:ea typeface="Baskerville" charset="0"/>
                <a:cs typeface="Baskerville" charset="0"/>
              </a:rPr>
              <a:t>for improved engagement and impact</a:t>
            </a:r>
            <a:endParaRPr lang="en-US" sz="4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02552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D74"/>
                </a:solidFill>
                <a:latin typeface="Futura Medium" charset="0"/>
                <a:ea typeface="Futura Medium" charset="0"/>
                <a:cs typeface="Futura Medium" charset="0"/>
              </a:rPr>
              <a:t>Nico Franz, Ed Gilbert &amp; Beckett Sterner</a:t>
            </a:r>
            <a:endParaRPr lang="en-US" sz="2400" dirty="0">
              <a:solidFill>
                <a:srgbClr val="002D74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20425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Baskerville" charset="0"/>
                <a:ea typeface="Baskerville" charset="0"/>
                <a:cs typeface="Baskerville" charset="0"/>
              </a:rPr>
              <a:t>Biodiversity Knowledge Integration Center </a:t>
            </a:r>
            <a:r>
              <a:rPr lang="mr-IN" b="1" dirty="0" smtClean="0"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b="1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b="1" dirty="0" smtClean="0">
                <a:latin typeface="Baskerville" charset="0"/>
                <a:ea typeface="Baskerville" charset="0"/>
                <a:cs typeface="Baskerville" charset="0"/>
              </a:rPr>
              <a:t>Arizona State University</a:t>
            </a:r>
          </a:p>
          <a:p>
            <a:pPr algn="ctr"/>
            <a:endParaRPr lang="en-US" dirty="0"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Keynote Session </a:t>
            </a:r>
            <a:r>
              <a:rPr lang="mr-IN" dirty="0" smtClean="0"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June 10, 2019</a:t>
            </a:r>
          </a:p>
          <a:p>
            <a:pPr algn="ctr"/>
            <a:endParaRPr lang="en-US" sz="8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algn="ctr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3</a:t>
            </a:r>
            <a:r>
              <a:rPr lang="en-US" baseline="30000" dirty="0" smtClean="0">
                <a:latin typeface="Baskerville" charset="0"/>
                <a:ea typeface="Baskerville" charset="0"/>
                <a:cs typeface="Baskerville" charset="0"/>
              </a:rPr>
              <a:t>rd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Annual Digital Data Conference </a:t>
            </a:r>
            <a:r>
              <a:rPr lang="mr-IN" dirty="0" smtClean="0"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Yale University, New Haven, CO </a:t>
            </a:r>
            <a:endParaRPr lang="en-US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Introducing the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NEON Biorepository Data Portal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335" y="1062675"/>
            <a:ext cx="7315200" cy="548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325" y="112446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0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Introducing the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NEON Biorepository Data Portal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325" y="1124460"/>
            <a:ext cx="7315200" cy="548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3530" y="1186245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1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More information at Tuesday's poster session!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3530" y="1186245"/>
            <a:ext cx="7315200" cy="548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8520" y="1248030"/>
            <a:ext cx="7315200" cy="5486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" y="1130315"/>
            <a:ext cx="29739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Using the portal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Access to samples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New developments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Informatics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Research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Prospective M.Sc./ Ph.D. applicants and postdocs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Early and broad-based use is key!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5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A short demonstration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73657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en-US" sz="5400" b="1" dirty="0"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en-US" sz="5400" b="1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biorepo.neonscience.org</a:t>
            </a:r>
            <a:endParaRPr lang="en-US" sz="5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37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[after a short </a:t>
            </a:r>
            <a:r>
              <a:rPr lang="en-U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BioRepo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portal demo (Culicidae / SRER Plants)] *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30315"/>
            <a:ext cx="5486400" cy="3293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560" y="1130315"/>
            <a:ext cx="4388557" cy="32918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4422155"/>
            <a:ext cx="548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002D74"/>
                </a:solidFill>
                <a:latin typeface="Futura Medium" charset="0"/>
                <a:ea typeface="Futura Medium" charset="0"/>
                <a:cs typeface="Futura Medium" charset="0"/>
              </a:rPr>
              <a:t>Mosquito species </a:t>
            </a:r>
            <a:r>
              <a:rPr lang="en-US" dirty="0" smtClean="0">
                <a:solidFill>
                  <a:srgbClr val="002D74"/>
                </a:solidFill>
                <a:latin typeface="Futura Medium" charset="0"/>
                <a:ea typeface="Futura Medium" charset="0"/>
                <a:cs typeface="Futura Medium" charset="0"/>
              </a:rPr>
              <a:t>richness per site, 2016</a:t>
            </a:r>
            <a:r>
              <a:rPr lang="mr-IN" dirty="0" smtClean="0">
                <a:solidFill>
                  <a:srgbClr val="002D74"/>
                </a:solidFill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en-US" dirty="0" smtClean="0">
                <a:solidFill>
                  <a:srgbClr val="002D74"/>
                </a:solidFill>
                <a:latin typeface="Futura Medium" charset="0"/>
                <a:ea typeface="Futura Medium" charset="0"/>
                <a:cs typeface="Futura Medium" charset="0"/>
              </a:rPr>
              <a:t>2017.</a:t>
            </a:r>
            <a:endParaRPr lang="en-US" dirty="0">
              <a:solidFill>
                <a:srgbClr val="002D74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4560" y="4422155"/>
            <a:ext cx="4388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002D74"/>
                </a:solidFill>
                <a:latin typeface="Futura Medium" charset="0"/>
                <a:ea typeface="Futura Medium" charset="0"/>
                <a:cs typeface="Futura Medium" charset="0"/>
              </a:rPr>
              <a:t>Change</a:t>
            </a:r>
            <a:r>
              <a:rPr lang="en-US" dirty="0" smtClean="0">
                <a:solidFill>
                  <a:srgbClr val="002D74"/>
                </a:solidFill>
                <a:latin typeface="Futura Medium" charset="0"/>
                <a:ea typeface="Futura Medium" charset="0"/>
                <a:cs typeface="Futura Medium" charset="0"/>
              </a:rPr>
              <a:t> in species richness per site.</a:t>
            </a:r>
            <a:endParaRPr lang="en-US" dirty="0">
              <a:solidFill>
                <a:srgbClr val="002D74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3650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* Thanks to Dr. Kelsey Yule, NEON Biorepository @ ASU.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" y="5100412"/>
            <a:ext cx="10968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NEON organismal sampling produces a unique, taxon-/region-/time-constrained,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change-focused data signal. </a:t>
            </a:r>
          </a:p>
        </p:txBody>
      </p:sp>
    </p:spTree>
    <p:extLst>
      <p:ext uri="{BB962C8B-B14F-4D97-AF65-F5344CB8AC3E}">
        <p14:creationId xmlns:p14="http://schemas.microsoft.com/office/powerpoint/2010/main" val="9201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Rethinking 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centralized biodiversity data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aggregation   (2)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0" y="821390"/>
            <a:ext cx="4954015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0790" y="1161700"/>
            <a:ext cx="5944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hlinkClick r:id="rId3"/>
              </a:rPr>
              <a:t>https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  <a:hlinkClick r:id="rId3"/>
              </a:rPr>
              <a:t>://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hlinkClick r:id="rId3"/>
              </a:rPr>
              <a:t>doi.org/10.1093/database/bax100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Critique of monolithic aggregation designs.</a:t>
            </a:r>
          </a:p>
        </p:txBody>
      </p:sp>
    </p:spTree>
    <p:extLst>
      <p:ext uri="{BB962C8B-B14F-4D97-AF65-F5344CB8AC3E}">
        <p14:creationId xmlns:p14="http://schemas.microsoft.com/office/powerpoint/2010/main" val="10560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74320"/>
            <a:ext cx="10241280" cy="639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Rethinking 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centralized biodiversity data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aggregation   (2)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0" y="821390"/>
            <a:ext cx="4954015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0790" y="1161700"/>
            <a:ext cx="59446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3"/>
              </a:rPr>
              <a:t>https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3"/>
              </a:rPr>
              <a:t>://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3"/>
              </a:rPr>
              <a:t>doi.org/10.1093/database/bax100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Critique of monolithic aggregation designs.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Here we reformulate the issue in relation to the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direction of data flow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in hierarchical biodiversity data aggregation networks.</a:t>
            </a:r>
            <a:endParaRPr lang="en-US" sz="2400" b="1" dirty="0" smtClean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2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Rethinking 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centralized biodiversity data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aggregation   </a:t>
            </a:r>
            <a:r>
              <a:rPr lang="en-US" sz="2800" b="1" smtClean="0">
                <a:latin typeface="Baskerville" charset="0"/>
                <a:ea typeface="Baskerville" charset="0"/>
                <a:cs typeface="Baskerville" charset="0"/>
              </a:rPr>
              <a:t>(2)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0" y="821390"/>
            <a:ext cx="4954015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0790" y="1161700"/>
            <a:ext cx="594462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3"/>
              </a:rPr>
              <a:t>https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3"/>
              </a:rPr>
              <a:t>://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3"/>
              </a:rPr>
              <a:t>doi.org/10.1093/database/bax100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Critique of monolithic aggregation designs.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Here we reformulate the issue in relation to the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direction of data flow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in hierarchical biodiversity data aggregation networks.</a:t>
            </a:r>
            <a:endParaRPr lang="en-US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Then we outline a complementary solution that is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not centralized,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yet which can potentially reach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global coverage.</a:t>
            </a:r>
          </a:p>
        </p:txBody>
      </p:sp>
    </p:spTree>
    <p:extLst>
      <p:ext uri="{BB962C8B-B14F-4D97-AF65-F5344CB8AC3E}">
        <p14:creationId xmlns:p14="http://schemas.microsoft.com/office/powerpoint/2010/main" val="193725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Rethinking 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centralized biodiversity data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aggregation   (2)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0" y="821390"/>
            <a:ext cx="4954015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80790" y="1161700"/>
            <a:ext cx="59446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3"/>
              </a:rPr>
              <a:t>https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3"/>
              </a:rPr>
              <a:t>://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3"/>
              </a:rPr>
              <a:t>doi.org/10.1093/database/bax100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Critique of monolithic aggregation designs.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Here we reformulate the issue in relation to the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direction of data flow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in hierarchical biodiversity data aggregation networks.</a:t>
            </a:r>
            <a:endParaRPr lang="en-US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Then we outline a complementary solution that is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not centralized,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yet which can potentially reach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global coverage.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This solution is being developed at ASU under the project name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"</a:t>
            </a:r>
            <a:r>
              <a:rPr lang="en-US" sz="2400" b="1" dirty="0" err="1" smtClean="0">
                <a:latin typeface="Baskerville" charset="0"/>
                <a:ea typeface="Baskerville" charset="0"/>
                <a:cs typeface="Baskerville" charset="0"/>
              </a:rPr>
              <a:t>BioCache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125407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Structure of presentation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130315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0.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Key message: Biodiversity informatics remains young and fresh; especially if we aim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to </a:t>
            </a:r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incentivize experts/enthusiasts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 publishing high-quality,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"data-intelligent" biodiversity data products.</a:t>
            </a:r>
          </a:p>
        </p:txBody>
      </p:sp>
    </p:spTree>
    <p:extLst>
      <p:ext uri="{BB962C8B-B14F-4D97-AF65-F5344CB8AC3E}">
        <p14:creationId xmlns:p14="http://schemas.microsoft.com/office/powerpoint/2010/main" val="209211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entralized biodiversity data aggregation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900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00674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Many collections remain offline.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97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98170"/>
            <a:ext cx="12192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entralized biodiversity data aggregation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00674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Other, individual collections, may have a web presence.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8170"/>
            <a:ext cx="12192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entralized biodiversity data aggregation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Multi-collections software applications can bring institutional datasets on-line; yet this alone may not suffice to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publish DwC-Archive data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according to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hlinkClick r:id="rId3"/>
              </a:rPr>
              <a:t>FAIR standards.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98170"/>
            <a:ext cx="12192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entralized biodiversity data aggregation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The Integrated Publishing Toolkit (IPT) allows individual or multi-collection datasets to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become discoverable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as DwC-Archive packages to higher-level aggregators.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98170"/>
            <a:ext cx="12192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entralized biodiversity data aggregation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T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here are also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web-only, mid-level </a:t>
            </a:r>
            <a:r>
              <a:rPr lang="en-US" sz="2400" b="1" smtClean="0">
                <a:latin typeface="Baskerville" charset="0"/>
                <a:ea typeface="Baskerville" charset="0"/>
                <a:cs typeface="Baskerville" charset="0"/>
              </a:rPr>
              <a:t>portal applications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that support live collection management and can publish "up" through the (IPT).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8170"/>
            <a:ext cx="12192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entralized biodiversity data aggregation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Symbiota portals also support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"snapshot collections" </a:t>
            </a:r>
            <a:r>
              <a:rPr lang="mr-IN" sz="2400" dirty="0" smtClean="0"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i.e., periodical, manually triggered batch re-/uploads of static versions that are live-managed elsewhere.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8170"/>
            <a:ext cx="12192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entralized biodiversity data aggregation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Symbiota portals also have a custom, fully built-in, IPT-analogous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"Darwin Core Archive Publishing"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module.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130316"/>
            <a:ext cx="5029200" cy="3592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4950" y="2618823"/>
            <a:ext cx="5029200" cy="38684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Example of Symbiota's DwC-A Publishing module (SCAN: ASUCOB)</a:t>
            </a:r>
            <a:endParaRPr lang="en-US" sz="900" dirty="0">
              <a:latin typeface="Baskerville" charset="0"/>
              <a:ea typeface="Baskerville" charset="0"/>
              <a:cs typeface="Baskerville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1800000" flipV="1">
            <a:off x="4042264" y="4101686"/>
            <a:ext cx="2483708" cy="0"/>
          </a:xfrm>
          <a:prstGeom prst="straightConnector1">
            <a:avLst/>
          </a:prstGeom>
          <a:ln w="63500">
            <a:solidFill>
              <a:srgbClr val="9411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3623" y="3049641"/>
            <a:ext cx="182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2D74"/>
                </a:solidFill>
                <a:latin typeface="Futura Medium" charset="0"/>
                <a:ea typeface="Futura Medium" charset="0"/>
                <a:cs typeface="Futura Medium" charset="0"/>
              </a:rPr>
              <a:t>June 10, 2019</a:t>
            </a:r>
            <a:endParaRPr lang="en-US" dirty="0">
              <a:solidFill>
                <a:srgbClr val="002D74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98170"/>
            <a:ext cx="12192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entralized biodiversity data aggregation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M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ultiple, community-themed portals </a:t>
            </a:r>
            <a:r>
              <a:rPr lang="mr-IN" sz="2400" dirty="0" smtClean="0"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each with unique live/snapshot collection profiles </a:t>
            </a:r>
            <a:r>
              <a:rPr lang="mr-IN" sz="2400" dirty="0" smtClean="0"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can periodically receive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reciprocal snapshot updates.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98170"/>
            <a:ext cx="1219200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H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ighest-level aggregators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typically only support collection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snapshots!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900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Structure of presentation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130315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0.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Key message: Biodiversity informatics remains young and fresh; especially if we aim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to </a:t>
            </a:r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incentivize experts/enthusiasts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 publishing high-quality,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"data-intelligent" biodiversity data products.</a:t>
            </a:r>
          </a:p>
          <a:p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1.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"New at ASU" (and more generally):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The NEON Biorepository Data Portal </a:t>
            </a:r>
            <a:r>
              <a:rPr lang="mr-IN" sz="2400" dirty="0" smtClean="0"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                          a Darwin Core-based ecological monitoring and forecasting resource.</a:t>
            </a:r>
          </a:p>
        </p:txBody>
      </p:sp>
    </p:spTree>
    <p:extLst>
      <p:ext uri="{BB962C8B-B14F-4D97-AF65-F5344CB8AC3E}">
        <p14:creationId xmlns:p14="http://schemas.microsoft.com/office/powerpoint/2010/main" val="12463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489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9817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T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his hierarchy sustains an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imbalance in directional data flow:   </a:t>
            </a:r>
          </a:p>
          <a:p>
            <a:r>
              <a:rPr lang="en-US" sz="2800" b="1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Annotations on global datasets are hard to pull downwards.</a:t>
            </a:r>
            <a:endParaRPr lang="en-US" sz="900" b="1" dirty="0">
              <a:solidFill>
                <a:srgbClr val="002D74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Moreover, by the time we reach the top, most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experts/enthusiasts</a:t>
            </a:r>
          </a:p>
          <a:p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     no longer feel at home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(cf.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Wenger 2000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).</a:t>
            </a:r>
            <a:endParaRPr lang="en-US" sz="900" b="1" dirty="0">
              <a:solidFill>
                <a:srgbClr val="002D74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280160"/>
            <a:ext cx="10972800" cy="582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Wenger 2000: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Communities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  <a:hlinkClick r:id="rId2"/>
              </a:rPr>
              <a:t>of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practice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  <a:hlinkClick r:id="rId2"/>
              </a:rPr>
              <a:t>and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social learning systems</a:t>
            </a:r>
            <a:endParaRPr lang="en-US" sz="900" b="1" dirty="0">
              <a:solidFill>
                <a:srgbClr val="002D74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875" y="1068530"/>
            <a:ext cx="65842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8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180" y="1025617"/>
            <a:ext cx="6310926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Community Access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  <a:sym typeface="Wingdings"/>
              </a:rPr>
              <a:t> Engagement  Quality  Trust  Use &amp; Impact</a:t>
            </a:r>
            <a:endParaRPr lang="en-US" sz="900" b="1" dirty="0">
              <a:solidFill>
                <a:srgbClr val="002D74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3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73657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Baskerville" charset="0"/>
                <a:ea typeface="Baskerville" charset="0"/>
                <a:cs typeface="Baskerville" charset="0"/>
              </a:rPr>
              <a:t>Designing for strong data communities</a:t>
            </a:r>
            <a:endParaRPr lang="en-US" sz="54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05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rgbClr val="002D74"/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Independent, themed portal communities maintain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live-managed collections.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64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solidFill>
                  <a:srgbClr val="00B0F0"/>
                </a:solidFill>
                <a:latin typeface="Baskerville" charset="0"/>
                <a:ea typeface="Baskerville" charset="0"/>
                <a:cs typeface="Baskerville" charset="0"/>
              </a:rPr>
              <a:t>Partial,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relevant </a:t>
            </a:r>
            <a:r>
              <a:rPr lang="en-US" sz="2400" b="1" i="1" dirty="0" smtClean="0">
                <a:latin typeface="Baskerville" charset="0"/>
                <a:ea typeface="Baskerville" charset="0"/>
                <a:cs typeface="Baskerville" charset="0"/>
              </a:rPr>
              <a:t>collection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 snapshot </a:t>
            </a:r>
            <a:r>
              <a:rPr lang="en-US" sz="2400" b="1" dirty="0" smtClean="0">
                <a:solidFill>
                  <a:srgbClr val="00B0F0"/>
                </a:solidFill>
                <a:latin typeface="Baskerville" charset="0"/>
                <a:ea typeface="Baskerville" charset="0"/>
                <a:cs typeface="Baskerville" charset="0"/>
              </a:rPr>
              <a:t>subsets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are represented.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Even </a:t>
            </a:r>
            <a:r>
              <a:rPr lang="en-US" sz="2400" b="1" dirty="0" smtClean="0">
                <a:solidFill>
                  <a:srgbClr val="00B0F0"/>
                </a:solidFill>
                <a:latin typeface="Baskerville" charset="0"/>
                <a:ea typeface="Baskerville" charset="0"/>
                <a:cs typeface="Baskerville" charset="0"/>
              </a:rPr>
              <a:t>partial,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relevant </a:t>
            </a:r>
            <a:r>
              <a:rPr lang="en-US" sz="2400" b="1" i="1" dirty="0" smtClean="0">
                <a:latin typeface="Baskerville" charset="0"/>
                <a:ea typeface="Baskerville" charset="0"/>
                <a:cs typeface="Baskerville" charset="0"/>
              </a:rPr>
              <a:t>portal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snapshot</a:t>
            </a:r>
            <a:r>
              <a:rPr lang="en-US" sz="2400" b="1" i="1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solidFill>
                  <a:srgbClr val="00B0F0"/>
                </a:solidFill>
                <a:latin typeface="Baskerville" charset="0"/>
                <a:ea typeface="Baskerville" charset="0"/>
                <a:cs typeface="Baskerville" charset="0"/>
              </a:rPr>
              <a:t>subsets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are ingestible, with provenance.  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43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Some research-themed portals may only include partial collection snapshots.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H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ighly configurable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portal-to-portal APIs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negotiate the flow of data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between live and snapshot collection instances.</a:t>
            </a:r>
          </a:p>
        </p:txBody>
      </p:sp>
    </p:spTree>
    <p:extLst>
      <p:ext uri="{BB962C8B-B14F-4D97-AF65-F5344CB8AC3E}">
        <p14:creationId xmlns:p14="http://schemas.microsoft.com/office/powerpoint/2010/main" val="204667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Structure of presentation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130315"/>
            <a:ext cx="10972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0.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Key message: Biodiversity informatics remains young and fresh; especially if we aim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to </a:t>
            </a:r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incentivize experts/enthusiasts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 publishing high-quality,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"data-intelligent" biodiversity data products.</a:t>
            </a:r>
          </a:p>
          <a:p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1.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"New at ASU" (and more generally):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The NEON Biorepository Data Portal </a:t>
            </a:r>
            <a:r>
              <a:rPr lang="mr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 a Darwin Core-based ecological monitoring and forecasting resource.</a:t>
            </a:r>
          </a:p>
          <a:p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2.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Rethinking centralized biodiversity data aggregation: Diagnosis and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components</a:t>
            </a:r>
          </a:p>
          <a:p>
            <a:r>
              <a:rPr lang="en-US" sz="2400" b="1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                          of a de-centralized complement.</a:t>
            </a:r>
          </a:p>
        </p:txBody>
      </p:sp>
    </p:spTree>
    <p:extLst>
      <p:ext uri="{BB962C8B-B14F-4D97-AF65-F5344CB8AC3E}">
        <p14:creationId xmlns:p14="http://schemas.microsoft.com/office/powerpoint/2010/main" val="182310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As API services are optimized, the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distinction between live and snapshot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collection management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increasingly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falls away.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40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API service configurations include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filtered,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source-/sink-approval contingent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data pushes and pulls.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7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API service configurations allow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filtered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{collection, taxon, region, etc.)</a:t>
            </a:r>
            <a:r>
              <a:rPr lang="en-US" sz="2400" b="1" dirty="0">
                <a:latin typeface="Baskerville" charset="0"/>
                <a:ea typeface="Baskerville" charset="0"/>
                <a:cs typeface="Baskerville" charset="0"/>
              </a:rPr>
              <a:t>,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source-/sink-approval contingent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data pushes and pulls.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61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Portal-to-portal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API configurations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become the "substrate" upon which the communities realize their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"modes of belonging".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1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The de-centralized network is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broadly extensible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between closely (high data flow) or remotely (low data flow) related communities.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3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De-centralized, but global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006745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On the basis of a shared API service culture, a de-centralized data portal network can potentially grow to attain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global coverage.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4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73657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Baskerville" charset="0"/>
                <a:ea typeface="Baskerville" charset="0"/>
                <a:cs typeface="Baskerville" charset="0"/>
              </a:rPr>
              <a:t>Designing for expert/enthusiast access</a:t>
            </a:r>
            <a:endParaRPr lang="en-US" sz="54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2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err="1" smtClean="0">
                <a:latin typeface="Baskerville" charset="0"/>
                <a:ea typeface="Baskerville" charset="0"/>
                <a:cs typeface="Baskerville" charset="0"/>
              </a:rPr>
              <a:t>BioCache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: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Global access through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custom research portal instances</a:t>
            </a:r>
            <a:endParaRPr lang="en-US" sz="9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00674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Researchers create and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register "via single handshake"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a new portal instance.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9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00674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Research instances enable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repeatable, global data queries and re-/ingestion. 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BioCache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: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Global access through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custom research portal instances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7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" y="1371600"/>
            <a:ext cx="10972800" cy="5489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1006745"/>
            <a:ext cx="1097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Valued-added data can return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to all (live) source collections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via filtered pulls.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BioCache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: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Global access through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custom research portal instances</a:t>
            </a:r>
            <a:endParaRPr lang="en-US" sz="9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6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Structure of presentation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130315"/>
            <a:ext cx="10972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0.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Key message: Biodiversity informatics remains young and fresh; especially if we aim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to </a:t>
            </a:r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incentivize experts/enthusiasts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 publishing high-quality,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"data-intelligent" biodiversity data products.</a:t>
            </a:r>
          </a:p>
          <a:p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1.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"New at ASU" (and more generally):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The NEON Biorepository Data Portal </a:t>
            </a:r>
            <a:r>
              <a:rPr lang="mr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 a Darwin Core-based ecological monitoring and forecasting resource.</a:t>
            </a:r>
          </a:p>
          <a:p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2.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Rethinking centralized biodiversity data aggregation: Diagnosis and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components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                     of a de-centralized complement.</a:t>
            </a:r>
          </a:p>
          <a:p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3.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Still our frontier: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Taxonomic data intelligence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for Darwin Core occurrences.</a:t>
            </a: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5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73657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Baskerville" charset="0"/>
                <a:ea typeface="Baskerville" charset="0"/>
                <a:cs typeface="Baskerville" charset="0"/>
              </a:rPr>
              <a:t>Stay tuned, it's underway</a:t>
            </a:r>
            <a:endParaRPr lang="en-US" sz="54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36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Taxonomic 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data intelligence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for Darwin Core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occurrences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3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)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0790" y="1161700"/>
            <a:ext cx="5944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mr-IN" sz="2400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mr-IN" sz="2400" dirty="0"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mr-IN" sz="2400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doi.org/10.3897/rio.2.e10610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Engaging expert/enthusiast communities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sym typeface="Wingdings"/>
              </a:rPr>
              <a:t>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  <a:sym typeface="Wingdings"/>
              </a:rPr>
              <a:t>need for pluralism and democracy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sym typeface="Wingdings"/>
              </a:rPr>
              <a:t>for and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  <a:sym typeface="Wingdings"/>
              </a:rPr>
              <a:t>among taxonomic perspectives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sym typeface="Wingdings"/>
              </a:rPr>
              <a:t>in biodiversity data aggregation designs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21" y="994389"/>
            <a:ext cx="472635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Alignment by Alan Weakley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  <a:hlinkClick r:id="rId3"/>
              </a:rPr>
              <a:t>http://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  <a:hlinkClick r:id="rId3"/>
              </a:rPr>
              <a:t>herbarium.unc.edu/flora.htm)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439240"/>
            <a:ext cx="10972800" cy="40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Taxonomic 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data intelligence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for Darwin Core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occurrences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3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)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0790" y="1161700"/>
            <a:ext cx="59446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mr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mr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mr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2"/>
              </a:rPr>
              <a:t>doi.org/10.3897/rio.2.e10610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Engaging expert/enthusiast communities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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need for pluralism and democracy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for and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among taxonomic perspectives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in biodiversity data aggregation designs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Spatial reasoning tools (RCC</a:t>
            </a:r>
            <a:r>
              <a:rPr lang="mr-IN" sz="2400" dirty="0" smtClean="0"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5) can help attain consistent and comprehensive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taxonomic meaning mappings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sym typeface="Wingdings"/>
              </a:rPr>
              <a:t>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intelligence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for data integration across evolving or conflicting views.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21" y="994389"/>
            <a:ext cx="472635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4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Taxonomic 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data intelligence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for Darwin Core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occurrences  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(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3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)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80790" y="1161700"/>
            <a:ext cx="594462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mr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mr-I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mr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hlinkClick r:id="rId2"/>
              </a:rPr>
              <a:t>doi.org/10.3897/rio.2.e10610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Engaging expert/enthusiast communities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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need for pluralism and democracy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for and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among taxonomic perspectives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in biodiversity data aggregation designs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Spatial reasoning tools (RCC</a:t>
            </a:r>
            <a:r>
              <a:rPr lang="mr-I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5) can help attain consistent and comprehensive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taxonomic meaning mappings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  <a:sym typeface="Wingdings"/>
              </a:rPr>
              <a:t>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intelligence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for data integration across evolving or conflicting views.</a:t>
            </a:r>
          </a:p>
          <a:p>
            <a:pPr marL="342900" indent="-342900">
              <a:buFont typeface="Arial" charset="0"/>
              <a:buChar char="•"/>
            </a:pP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Biological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inferences become robust, 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in relation to "the taxonomic variable".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21" y="994389"/>
            <a:ext cx="472635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2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73657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Baskerville" charset="0"/>
                <a:ea typeface="Baskerville" charset="0"/>
                <a:cs typeface="Baskerville" charset="0"/>
              </a:rPr>
              <a:t>Project remains pending, but look!</a:t>
            </a:r>
            <a:endParaRPr lang="en-US" sz="5400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2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50" y="1068530"/>
            <a:ext cx="6585674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"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Taxonomically </a:t>
            </a:r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intelligent data integration for a new </a:t>
            </a:r>
            <a:r>
              <a:rPr lang="en-US" sz="2800" b="1" dirty="0">
                <a:latin typeface="Baskerville" charset="0"/>
                <a:ea typeface="Baskerville" charset="0"/>
                <a:cs typeface="Baskerville" charset="0"/>
              </a:rPr>
              <a:t>Flora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of Alaska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"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27094" y="1062024"/>
            <a:ext cx="45730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NSF DBI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1759964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PIs </a:t>
            </a:r>
            <a:r>
              <a:rPr lang="en-US" sz="2400" dirty="0" err="1" smtClean="0">
                <a:latin typeface="Baskerville" charset="0"/>
                <a:ea typeface="Baskerville" charset="0"/>
                <a:cs typeface="Baskerville" charset="0"/>
              </a:rPr>
              <a:t>Ickert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-Bond &amp; Webb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Reconciling </a:t>
            </a:r>
            <a:r>
              <a:rPr lang="en-US" sz="2400" dirty="0" err="1" smtClean="0">
                <a:latin typeface="Baskerville" charset="0"/>
                <a:ea typeface="Baskerville" charset="0"/>
                <a:cs typeface="Baskerville" charset="0"/>
              </a:rPr>
              <a:t>Hulten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, FNA &amp; Pan-Arctic Flora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See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hlinkClick r:id="rId3"/>
              </a:rPr>
              <a:t>http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  <a:hlinkClick r:id="rId3"/>
              </a:rPr>
              <a:t>://alaskaflora.org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hlinkClick r:id="rId3"/>
              </a:rPr>
              <a:t>/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err="1" smtClean="0">
                <a:latin typeface="Baskerville" charset="0"/>
                <a:ea typeface="Baskerville" charset="0"/>
                <a:cs typeface="Baskerville" charset="0"/>
              </a:rPr>
              <a:t>iNaturalist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is mostly there already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3650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www.inaturalist.org/taxon_framework_relationships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endParaRPr lang="en-US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599" y="1032924"/>
            <a:ext cx="64008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800" b="1" dirty="0" err="1" smtClean="0">
                <a:latin typeface="Baskerville" charset="0"/>
                <a:ea typeface="Baskerville" charset="0"/>
                <a:cs typeface="Baskerville" charset="0"/>
              </a:rPr>
              <a:t>iNaturalist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is mostly there already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3650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www.inaturalist.org/taxon_framework_relationships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endParaRPr lang="en-US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799" y="1076877"/>
            <a:ext cx="10058400" cy="503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3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Introducing the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NEON Biorepository Data Portal   (1)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736577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en-US" sz="5400" b="1" dirty="0"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en-US" sz="5400" b="1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biorepo.neonscience.org</a:t>
            </a:r>
            <a:endParaRPr lang="en-US" sz="5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1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Recent addition: Concept alignment for phylogenomic trees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3650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Franz, N.M. et al. 2019.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Verbalizing phylogenomic conflict: 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[</a:t>
            </a:r>
            <a:r>
              <a:rPr lang="mr-IN" dirty="0" smtClean="0">
                <a:latin typeface="Baskerville" charset="0"/>
                <a:ea typeface="Baskerville" charset="0"/>
                <a:cs typeface="Baskerville" charset="0"/>
              </a:rPr>
              <a:t>…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]. 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doi.org/10.1371/journal.pcbi.1006493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 </a:t>
            </a:r>
            <a:endParaRPr lang="en-US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" y="2202457"/>
            <a:ext cx="10972800" cy="27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Reliable theories of multi-tree node congruence </a:t>
            </a:r>
            <a:r>
              <a:rPr lang="en-US" sz="2800" b="1" dirty="0" smtClean="0">
                <a:latin typeface="Baskerville" charset="0"/>
                <a:ea typeface="Baskerville" charset="0"/>
                <a:cs typeface="Baskerville" charset="0"/>
              </a:rPr>
              <a:t>require expert judgment</a:t>
            </a:r>
            <a:endParaRPr lang="en-US" sz="2800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6365098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Franz, N.M. et al. 2019. 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</a:rPr>
              <a:t>Verbalizing phylogenomic conflict: 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[</a:t>
            </a:r>
            <a:r>
              <a:rPr lang="mr-IN" dirty="0" smtClean="0">
                <a:latin typeface="Baskerville" charset="0"/>
                <a:ea typeface="Baskerville" charset="0"/>
                <a:cs typeface="Baskerville" charset="0"/>
              </a:rPr>
              <a:t>…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]. 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en-US" dirty="0"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doi.org/10.1371/journal.pcbi.1006493</a:t>
            </a:r>
            <a:r>
              <a:rPr lang="en-US" dirty="0" smtClean="0">
                <a:latin typeface="Baskerville" charset="0"/>
                <a:ea typeface="Baskerville" charset="0"/>
                <a:cs typeface="Baskerville" charset="0"/>
              </a:rPr>
              <a:t>  </a:t>
            </a:r>
            <a:endParaRPr lang="en-US" b="1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582" y="878698"/>
            <a:ext cx="5784834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006745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"Synthesis"</a:t>
            </a:r>
          </a:p>
          <a:p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    </a:t>
            </a:r>
            <a:r>
              <a:rPr lang="en-US" sz="2400" dirty="0" err="1" smtClean="0">
                <a:latin typeface="Baskerville" charset="0"/>
                <a:ea typeface="Baskerville" charset="0"/>
                <a:cs typeface="Baskerville" charset="0"/>
              </a:rPr>
              <a:t>OpenTree</a:t>
            </a: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     vs. RCC</a:t>
            </a:r>
            <a:r>
              <a:rPr lang="mr-IN" sz="2400" dirty="0" smtClean="0">
                <a:latin typeface="Baskerville" charset="0"/>
                <a:ea typeface="Baskerville" charset="0"/>
                <a:cs typeface="Baskerville" charset="0"/>
              </a:rPr>
              <a:t>–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5</a:t>
            </a:r>
            <a:endParaRPr lang="en-US" sz="2400" b="1" dirty="0">
              <a:latin typeface="Baskerville" charset="0"/>
              <a:ea typeface="Baskerville" charset="0"/>
              <a:cs typeface="Baskervil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Hopeful conclusions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130315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Key message: Biodiversity informatics remains young and fresh; especially if we aim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to </a:t>
            </a:r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incentivize experts/enthusiasts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 publishing high-quality,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"data-intelligent" biodiversity data products.</a:t>
            </a:r>
          </a:p>
        </p:txBody>
      </p:sp>
    </p:spTree>
    <p:extLst>
      <p:ext uri="{BB962C8B-B14F-4D97-AF65-F5344CB8AC3E}">
        <p14:creationId xmlns:p14="http://schemas.microsoft.com/office/powerpoint/2010/main" val="13672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Hopeful conclusions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130315"/>
            <a:ext cx="1097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Key message: Biodiversity informatics remains young and fresh; especially if we aim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to </a:t>
            </a:r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incentivize experts/enthusiasts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 publishing high-quality,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"data-intelligent" biodiversity data products.</a:t>
            </a: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There are many grassroots or federally supported projects in this domain that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express </a:t>
            </a:r>
          </a:p>
          <a:p>
            <a:r>
              <a:rPr lang="en-US" sz="2400" b="1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         enthusiasm for, and confidence in, a strong future for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new, high-volume, </a:t>
            </a:r>
          </a:p>
          <a:p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        perpetually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data-restructuring systematic research;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driving our evolving </a:t>
            </a:r>
          </a:p>
          <a:p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        views of relations between DwC datasets and biological knowledge.</a:t>
            </a:r>
          </a:p>
        </p:txBody>
      </p:sp>
    </p:spTree>
    <p:extLst>
      <p:ext uri="{BB962C8B-B14F-4D97-AF65-F5344CB8AC3E}">
        <p14:creationId xmlns:p14="http://schemas.microsoft.com/office/powerpoint/2010/main" val="84457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Hopeful conclusions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130315"/>
            <a:ext cx="1097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Key message: Biodiversity informatics remains young and fresh; especially if we aim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to </a:t>
            </a:r>
            <a:r>
              <a:rPr lang="en-US" sz="2400" b="1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incentivize experts/enthusiasts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in publishing high-quality, </a:t>
            </a:r>
          </a:p>
          <a:p>
            <a:r>
              <a:rPr lang="en-US" sz="2400" dirty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rgbClr val="002D74"/>
                </a:solidFill>
                <a:latin typeface="Baskerville" charset="0"/>
                <a:ea typeface="Baskerville" charset="0"/>
                <a:cs typeface="Baskerville" charset="0"/>
              </a:rPr>
              <a:t>                      "data-intelligent" biodiversity data products.</a:t>
            </a: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There are many grassroots or federally supported projects in this domain that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express </a:t>
            </a:r>
          </a:p>
          <a:p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    enthusiasm for, and confidence in, a strong future for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new, high-volume, 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    perpetually 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data-restructuring systematic research;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driving our evolving 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    views of relations between DwC datasets and biological knowledge.</a:t>
            </a: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If you have the passion and stomach for that future,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join us now!</a:t>
            </a:r>
          </a:p>
        </p:txBody>
      </p:sp>
    </p:spTree>
    <p:extLst>
      <p:ext uri="{BB962C8B-B14F-4D97-AF65-F5344CB8AC3E}">
        <p14:creationId xmlns:p14="http://schemas.microsoft.com/office/powerpoint/2010/main" val="7610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latin typeface="Baskerville" charset="0"/>
                <a:ea typeface="Baskerville" charset="0"/>
                <a:cs typeface="Baskerville" charset="0"/>
              </a:rPr>
              <a:t>     Acknowledgments</a:t>
            </a:r>
            <a:endParaRPr lang="en-US" sz="2800" dirty="0">
              <a:latin typeface="Baskerville" charset="0"/>
              <a:ea typeface="Baskerville" charset="0"/>
              <a:cs typeface="Baskerville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130315"/>
            <a:ext cx="10972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Gil 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Nelson, </a:t>
            </a:r>
            <a:r>
              <a:rPr lang="en-US" sz="2400" dirty="0" err="1" smtClean="0">
                <a:latin typeface="Baskerville" charset="0"/>
                <a:ea typeface="Baskerville" charset="0"/>
                <a:cs typeface="Baskerville" charset="0"/>
              </a:rPr>
              <a:t>Alnycea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Blackwell, Jillian Goodwin, and all other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iDigBio and</a:t>
            </a:r>
          </a:p>
          <a:p>
            <a:r>
              <a:rPr lang="en-US" sz="2400" b="1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    Yale Peabody organizers and sponsors of #</a:t>
            </a:r>
            <a:r>
              <a:rPr lang="en-US" sz="2400" b="1" dirty="0" err="1" smtClean="0">
                <a:latin typeface="Baskerville" charset="0"/>
                <a:ea typeface="Baskerville" charset="0"/>
                <a:cs typeface="Baskerville" charset="0"/>
              </a:rPr>
              <a:t>Digidata</a:t>
            </a:r>
            <a:r>
              <a:rPr lang="en-US" sz="2400" b="1" dirty="0" smtClean="0">
                <a:latin typeface="Baskerville" charset="0"/>
                <a:ea typeface="Baskerville" charset="0"/>
                <a:cs typeface="Baskerville" charset="0"/>
              </a:rPr>
              <a:t> 2019.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ASU 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Biocollections &amp; NEON Biorepository team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Euler/X 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team: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Bertram 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Ludäscher, Shizhuo Yu, Jessica Cheng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If 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you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wish 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to read </a:t>
            </a:r>
            <a:r>
              <a:rPr lang="en-US" sz="2400" i="1" dirty="0">
                <a:latin typeface="Baskerville" charset="0"/>
                <a:ea typeface="Baskerville" charset="0"/>
                <a:cs typeface="Baskerville" charset="0"/>
              </a:rPr>
              <a:t>one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paper on aligning taxonomic concepts: 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https</a:t>
            </a:r>
            <a:r>
              <a:rPr lang="en-US" sz="2400" dirty="0">
                <a:latin typeface="Baskerville" charset="0"/>
                <a:ea typeface="Baskerville" charset="0"/>
                <a:cs typeface="Baskerville" charset="0"/>
                <a:hlinkClick r:id="rId2"/>
              </a:rPr>
              <a:t>://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  <a:hlinkClick r:id="rId2"/>
              </a:rPr>
              <a:t>doi.org/10.1093/sysbio/syw023</a:t>
            </a:r>
            <a:r>
              <a:rPr lang="en-US" sz="2400" dirty="0" smtClean="0">
                <a:latin typeface="Baskerville" charset="0"/>
                <a:ea typeface="Baskerville" charset="0"/>
                <a:cs typeface="Baskerville" charset="0"/>
              </a:rPr>
              <a:t> </a:t>
            </a:r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 smtClean="0">
              <a:latin typeface="Baskerville" charset="0"/>
              <a:ea typeface="Baskerville" charset="0"/>
              <a:cs typeface="Baskerville" charset="0"/>
            </a:endParaRPr>
          </a:p>
          <a:p>
            <a:endParaRPr lang="en-US" sz="2400" dirty="0"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9290" y="5442800"/>
            <a:ext cx="4572000" cy="119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96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Introducing the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NEON Biorepository Data Portal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925" y="939105"/>
            <a:ext cx="7315200" cy="5486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79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Introducing the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NEON Biorepository Data Portal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925" y="939105"/>
            <a:ext cx="7315200" cy="54864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130" y="100089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4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9817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     Introducing the </a:t>
            </a:r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askerville" charset="0"/>
                <a:ea typeface="Baskerville" charset="0"/>
                <a:cs typeface="Baskerville" charset="0"/>
              </a:rPr>
              <a:t>NEON Biorepository Data Portal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Baskerville" charset="0"/>
              <a:ea typeface="Baskerville" charset="0"/>
              <a:cs typeface="Baskervill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130" y="1000890"/>
            <a:ext cx="7315200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335" y="1062675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</TotalTime>
  <Words>1847</Words>
  <Application>Microsoft Macintosh PowerPoint</Application>
  <PresentationFormat>Widescreen</PresentationFormat>
  <Paragraphs>242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Baskerville</vt:lpstr>
      <vt:lpstr>Calibri</vt:lpstr>
      <vt:lpstr>Calibri Light</vt:lpstr>
      <vt:lpstr>Futura Medium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80</cp:revision>
  <dcterms:created xsi:type="dcterms:W3CDTF">2019-06-05T17:24:46Z</dcterms:created>
  <dcterms:modified xsi:type="dcterms:W3CDTF">2019-06-10T17:46:22Z</dcterms:modified>
</cp:coreProperties>
</file>